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8562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rgbClr val="0562C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8562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 u="sng">
                <a:solidFill>
                  <a:srgbClr val="0562C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8562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8562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99390"/>
            <a:ext cx="10358120" cy="1107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8562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6455" y="2937763"/>
            <a:ext cx="4979670" cy="356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rgbClr val="0562C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ripwire.com/state-of-security/5-social-engineering-attacks-to-watch-out-for" TargetMode="External"/><Relationship Id="rId3" Type="http://schemas.openxmlformats.org/officeDocument/2006/relationships/image" Target="../media/image1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80-90%25%20of%20ransomware%20attacks%20over%20the%20past%20year%20originated%20from%20unmanaged%20devices" TargetMode="External"/><Relationship Id="rId3" Type="http://schemas.openxmlformats.org/officeDocument/2006/relationships/hyperlink" Target="https://haveibeenpwned.com/" TargetMode="External"/><Relationship Id="rId4" Type="http://schemas.openxmlformats.org/officeDocument/2006/relationships/hyperlink" Target="https://have/" TargetMode="External"/><Relationship Id="rId5" Type="http://schemas.openxmlformats.org/officeDocument/2006/relationships/hyperlink" Target="https://haveibeenbreached.com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isa.gov/news-events/cybersecurity-advisories/" TargetMode="External"/><Relationship Id="rId3" Type="http://schemas.openxmlformats.org/officeDocument/2006/relationships/hyperlink" Target="https://www.cyber.nj.gov/threat-center/alerts-advisories/" TargetMode="External"/><Relationship Id="rId4" Type="http://schemas.openxmlformats.org/officeDocument/2006/relationships/hyperlink" Target="https://haveibeenpwned.com/" TargetMode="External"/><Relationship Id="rId5" Type="http://schemas.openxmlformats.org/officeDocument/2006/relationships/hyperlink" Target="https://haveibeenbreached.com/" TargetMode="External"/><Relationship Id="rId6" Type="http://schemas.openxmlformats.org/officeDocument/2006/relationships/hyperlink" Target="https://www.passwordmonster.com/" TargetMode="External"/><Relationship Id="rId7" Type="http://schemas.openxmlformats.org/officeDocument/2006/relationships/hyperlink" Target="https://www.my1login.com/" TargetMode="External"/><Relationship Id="rId8" Type="http://schemas.openxmlformats.org/officeDocument/2006/relationships/hyperlink" Target="https://www.lastpass.com/" TargetMode="External"/><Relationship Id="rId9" Type="http://schemas.openxmlformats.org/officeDocument/2006/relationships/hyperlink" Target="https://bitwarden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hyperlink" Target="https://www.greetingsfromthegardenstate.com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s://www.cisa.gov/news-events/cybersecurity-advisories" TargetMode="External"/><Relationship Id="rId4" Type="http://schemas.openxmlformats.org/officeDocument/2006/relationships/hyperlink" Target="https://www.cyber.nj.gov/threat-center/alerts-advisories/" TargetMode="External"/><Relationship Id="rId5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80-90%25%20of%20ransomware%20attacks%20over%20the%20past%20year%20originated%20from%20unmanaged%20devices" TargetMode="External"/><Relationship Id="rId3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518" y="3651503"/>
            <a:ext cx="4876434" cy="19812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456" y="1309116"/>
            <a:ext cx="3968496" cy="423976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7490" y="1322123"/>
            <a:ext cx="2592894" cy="18521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71018"/>
            <a:ext cx="69564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Phishing</a:t>
            </a:r>
            <a:r>
              <a:rPr dirty="0" spc="-180"/>
              <a:t> </a:t>
            </a:r>
            <a:r>
              <a:rPr dirty="0" spc="-20"/>
              <a:t>and</a:t>
            </a:r>
            <a:r>
              <a:rPr dirty="0" spc="-190"/>
              <a:t> </a:t>
            </a:r>
            <a:r>
              <a:rPr dirty="0" spc="-45"/>
              <a:t>Social</a:t>
            </a:r>
            <a:r>
              <a:rPr dirty="0" spc="-180"/>
              <a:t> </a:t>
            </a:r>
            <a:r>
              <a:rPr dirty="0" spc="-30"/>
              <a:t>Engineering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176629"/>
            <a:ext cx="10147935" cy="1029969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900" b="1">
                <a:latin typeface="Arial"/>
                <a:cs typeface="Arial"/>
              </a:rPr>
              <a:t>Social</a:t>
            </a:r>
            <a:r>
              <a:rPr dirty="0" sz="1900" spc="-8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engineering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attacks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typically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involve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some</a:t>
            </a:r>
            <a:r>
              <a:rPr dirty="0" sz="1900" spc="-7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form</a:t>
            </a:r>
            <a:r>
              <a:rPr dirty="0" sz="1900" spc="-8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of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psychological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manipulation,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900" b="1">
                <a:latin typeface="Arial"/>
                <a:cs typeface="Arial"/>
              </a:rPr>
              <a:t>fooling</a:t>
            </a:r>
            <a:r>
              <a:rPr dirty="0" sz="1900" spc="-8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otherwise</a:t>
            </a:r>
            <a:r>
              <a:rPr dirty="0" sz="1900" spc="-9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unsuspecting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users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or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employees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into</a:t>
            </a:r>
            <a:r>
              <a:rPr dirty="0" sz="1900" spc="-8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handing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over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confidential</a:t>
            </a:r>
            <a:r>
              <a:rPr dirty="0" sz="1900" spc="-7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data.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u="sng" sz="19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https://www.tripwire.com/state-</a:t>
            </a:r>
            <a:r>
              <a:rPr dirty="0" u="sng" sz="19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of-security/5-social-engineering-</a:t>
            </a:r>
            <a:r>
              <a:rPr dirty="0" u="sng" sz="19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attacks-</a:t>
            </a:r>
            <a:r>
              <a:rPr dirty="0" u="sng" sz="19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to-</a:t>
            </a:r>
            <a:r>
              <a:rPr dirty="0" u="sng" sz="19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watch-</a:t>
            </a:r>
            <a:r>
              <a:rPr dirty="0" u="sng" sz="19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out-</a:t>
            </a:r>
            <a:r>
              <a:rPr dirty="0" u="sng" sz="19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for</a:t>
            </a:r>
            <a:endParaRPr sz="190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9548" y="2485644"/>
            <a:ext cx="7164019" cy="4094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5260">
              <a:lnSpc>
                <a:spcPct val="100000"/>
              </a:lnSpc>
              <a:spcBef>
                <a:spcPts val="105"/>
              </a:spcBef>
            </a:pPr>
            <a:r>
              <a:rPr dirty="0"/>
              <a:t>(2)</a:t>
            </a:r>
            <a:r>
              <a:rPr dirty="0" spc="-250"/>
              <a:t> </a:t>
            </a:r>
            <a:r>
              <a:rPr dirty="0" spc="-35"/>
              <a:t>Check</a:t>
            </a:r>
            <a:r>
              <a:rPr dirty="0" spc="-195"/>
              <a:t> </a:t>
            </a:r>
            <a:r>
              <a:rPr dirty="0" spc="-165"/>
              <a:t>Your</a:t>
            </a:r>
            <a:r>
              <a:rPr dirty="0" spc="-95"/>
              <a:t> </a:t>
            </a:r>
            <a:r>
              <a:rPr dirty="0" spc="-35"/>
              <a:t>Email</a:t>
            </a:r>
            <a:r>
              <a:rPr dirty="0" spc="-165"/>
              <a:t> </a:t>
            </a:r>
            <a:r>
              <a:rPr dirty="0" spc="-50"/>
              <a:t>for</a:t>
            </a:r>
            <a:r>
              <a:rPr dirty="0" spc="-180"/>
              <a:t> </a:t>
            </a:r>
            <a:r>
              <a:rPr dirty="0" spc="-30"/>
              <a:t>Breaches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10077450" cy="157416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b="1">
                <a:latin typeface="Carlito"/>
                <a:cs typeface="Carlito"/>
              </a:rPr>
              <a:t>According</a:t>
            </a:r>
            <a:r>
              <a:rPr dirty="0" sz="2800" spc="-6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to</a:t>
            </a:r>
            <a:r>
              <a:rPr dirty="0" sz="2800" spc="-65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Microsoft</a:t>
            </a:r>
            <a:r>
              <a:rPr dirty="0" sz="2800" spc="-40" b="1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-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80-</a:t>
            </a:r>
            <a:r>
              <a:rPr dirty="0" sz="2800">
                <a:latin typeface="Carlito"/>
                <a:cs typeface="Carlito"/>
              </a:rPr>
              <a:t>90%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ransomware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attacks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over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past </a:t>
            </a:r>
            <a:r>
              <a:rPr dirty="0" sz="2800">
                <a:latin typeface="Carlito"/>
                <a:cs typeface="Carlito"/>
              </a:rPr>
              <a:t>year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originated</a:t>
            </a:r>
            <a:r>
              <a:rPr dirty="0" sz="2800" spc="-8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from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unmanaged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devices</a:t>
            </a:r>
            <a:endParaRPr sz="28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289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https://www.theregister.com/2023/10/05/microsoft_byod_ransomware/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4215155"/>
            <a:ext cx="3562350" cy="10496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latin typeface="Carlito"/>
                <a:cs typeface="Carlito"/>
              </a:rPr>
              <a:t>Have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Been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Pwned?</a:t>
            </a:r>
            <a:endParaRPr sz="28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latin typeface="Carlito"/>
                <a:cs typeface="Carlito"/>
              </a:rPr>
              <a:t>Have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Been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Breached?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17490" y="4215155"/>
            <a:ext cx="4827270" cy="104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https://haveibeenpwned.com/</a:t>
            </a:r>
            <a:r>
              <a:rPr dirty="0" u="none" sz="2800" spc="-10">
                <a:solidFill>
                  <a:srgbClr val="0562C1"/>
                </a:solidFill>
                <a:latin typeface="Carlito"/>
                <a:cs typeface="Carlito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https://have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5"/>
              </a:rPr>
              <a:t>ibeenbreached.com/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102" y="325577"/>
            <a:ext cx="4465320" cy="468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25"/>
              <a:t>Check</a:t>
            </a:r>
            <a:r>
              <a:rPr dirty="0" sz="2900" spc="-140"/>
              <a:t> </a:t>
            </a:r>
            <a:r>
              <a:rPr dirty="0" sz="2900" spc="-90"/>
              <a:t>Your</a:t>
            </a:r>
            <a:r>
              <a:rPr dirty="0" sz="2900" spc="-70"/>
              <a:t> </a:t>
            </a:r>
            <a:r>
              <a:rPr dirty="0" sz="2900" spc="-30"/>
              <a:t>Email</a:t>
            </a:r>
            <a:r>
              <a:rPr dirty="0" sz="2900" spc="-135"/>
              <a:t> </a:t>
            </a:r>
            <a:r>
              <a:rPr dirty="0" sz="2900" spc="-10"/>
              <a:t>For</a:t>
            </a:r>
            <a:r>
              <a:rPr dirty="0" sz="2900" spc="-114"/>
              <a:t> </a:t>
            </a:r>
            <a:r>
              <a:rPr dirty="0" sz="2900" spc="-10"/>
              <a:t>Breaches</a:t>
            </a:r>
            <a:endParaRPr sz="2900"/>
          </a:p>
        </p:txBody>
      </p:sp>
      <p:grpSp>
        <p:nvGrpSpPr>
          <p:cNvPr id="3" name="object 3" descr=""/>
          <p:cNvGrpSpPr/>
          <p:nvPr/>
        </p:nvGrpSpPr>
        <p:grpSpPr>
          <a:xfrm>
            <a:off x="136892" y="1226513"/>
            <a:ext cx="11841480" cy="4243070"/>
            <a:chOff x="136892" y="1226513"/>
            <a:chExt cx="11841480" cy="42430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892" y="1226513"/>
              <a:ext cx="11841212" cy="42424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333744" y="4735067"/>
              <a:ext cx="441959" cy="386080"/>
            </a:xfrm>
            <a:custGeom>
              <a:avLst/>
              <a:gdLst/>
              <a:ahLst/>
              <a:cxnLst/>
              <a:rect l="l" t="t" r="r" b="b"/>
              <a:pathLst>
                <a:path w="441959" h="386079">
                  <a:moveTo>
                    <a:pt x="441959" y="0"/>
                  </a:moveTo>
                  <a:lnTo>
                    <a:pt x="0" y="0"/>
                  </a:lnTo>
                  <a:lnTo>
                    <a:pt x="0" y="385572"/>
                  </a:lnTo>
                  <a:lnTo>
                    <a:pt x="441959" y="385572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33744" y="4735067"/>
              <a:ext cx="441959" cy="386080"/>
            </a:xfrm>
            <a:custGeom>
              <a:avLst/>
              <a:gdLst/>
              <a:ahLst/>
              <a:cxnLst/>
              <a:rect l="l" t="t" r="r" b="b"/>
              <a:pathLst>
                <a:path w="441959" h="386079">
                  <a:moveTo>
                    <a:pt x="0" y="385572"/>
                  </a:moveTo>
                  <a:lnTo>
                    <a:pt x="441959" y="385572"/>
                  </a:lnTo>
                  <a:lnTo>
                    <a:pt x="441959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102" y="325577"/>
            <a:ext cx="4465320" cy="468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25"/>
              <a:t>Check</a:t>
            </a:r>
            <a:r>
              <a:rPr dirty="0" sz="2900" spc="-140"/>
              <a:t> </a:t>
            </a:r>
            <a:r>
              <a:rPr dirty="0" sz="2900" spc="-90"/>
              <a:t>Your</a:t>
            </a:r>
            <a:r>
              <a:rPr dirty="0" sz="2900" spc="-70"/>
              <a:t> </a:t>
            </a:r>
            <a:r>
              <a:rPr dirty="0" sz="2900" spc="-30"/>
              <a:t>Email</a:t>
            </a:r>
            <a:r>
              <a:rPr dirty="0" sz="2900" spc="-135"/>
              <a:t> </a:t>
            </a:r>
            <a:r>
              <a:rPr dirty="0" sz="2900" spc="-10"/>
              <a:t>For</a:t>
            </a:r>
            <a:r>
              <a:rPr dirty="0" sz="2900" spc="-114"/>
              <a:t> </a:t>
            </a:r>
            <a:r>
              <a:rPr dirty="0" sz="2900" spc="-10"/>
              <a:t>Breaches</a:t>
            </a:r>
            <a:endParaRPr sz="29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468" y="964691"/>
            <a:ext cx="8963855" cy="55205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42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(3)</a:t>
            </a:r>
            <a:r>
              <a:rPr dirty="0" spc="-170"/>
              <a:t> </a:t>
            </a:r>
            <a:r>
              <a:rPr dirty="0" spc="-55"/>
              <a:t>Choose</a:t>
            </a:r>
            <a:r>
              <a:rPr dirty="0" spc="-180"/>
              <a:t> </a:t>
            </a:r>
            <a:r>
              <a:rPr dirty="0" spc="-70"/>
              <a:t>Safe</a:t>
            </a:r>
            <a:r>
              <a:rPr dirty="0" spc="-170"/>
              <a:t> </a:t>
            </a:r>
            <a:r>
              <a:rPr dirty="0" spc="-70"/>
              <a:t>Passwords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28231" y="1062227"/>
            <a:ext cx="8667750" cy="5101590"/>
            <a:chOff x="1328231" y="1062227"/>
            <a:chExt cx="8667750" cy="51015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8231" y="1490808"/>
              <a:ext cx="8522817" cy="46729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0916" y="1062227"/>
              <a:ext cx="1905000" cy="981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(4)</a:t>
            </a:r>
            <a:r>
              <a:rPr dirty="0" spc="-145"/>
              <a:t> </a:t>
            </a:r>
            <a:r>
              <a:rPr dirty="0" spc="-65"/>
              <a:t>Store</a:t>
            </a:r>
            <a:r>
              <a:rPr dirty="0" spc="-160"/>
              <a:t> </a:t>
            </a:r>
            <a:r>
              <a:rPr dirty="0" spc="-105"/>
              <a:t>Passwords</a:t>
            </a:r>
            <a:r>
              <a:rPr dirty="0" spc="-140"/>
              <a:t> </a:t>
            </a:r>
            <a:r>
              <a:rPr dirty="0" spc="-30"/>
              <a:t>Securely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516" y="1115566"/>
            <a:ext cx="9835896" cy="55355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(4)</a:t>
            </a:r>
            <a:r>
              <a:rPr dirty="0" spc="-145"/>
              <a:t> </a:t>
            </a:r>
            <a:r>
              <a:rPr dirty="0" spc="-65"/>
              <a:t>Store</a:t>
            </a:r>
            <a:r>
              <a:rPr dirty="0" spc="-160"/>
              <a:t> </a:t>
            </a:r>
            <a:r>
              <a:rPr dirty="0" spc="-105"/>
              <a:t>Passwords</a:t>
            </a:r>
            <a:r>
              <a:rPr dirty="0" spc="-140"/>
              <a:t> </a:t>
            </a:r>
            <a:r>
              <a:rPr dirty="0" spc="-30"/>
              <a:t>Securely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1115567"/>
            <a:ext cx="9869424" cy="55759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(4)</a:t>
            </a:r>
            <a:r>
              <a:rPr dirty="0" spc="-145"/>
              <a:t> </a:t>
            </a:r>
            <a:r>
              <a:rPr dirty="0" spc="-65"/>
              <a:t>Store</a:t>
            </a:r>
            <a:r>
              <a:rPr dirty="0" spc="-160"/>
              <a:t> </a:t>
            </a:r>
            <a:r>
              <a:rPr dirty="0" spc="-105"/>
              <a:t>Passwords</a:t>
            </a:r>
            <a:r>
              <a:rPr dirty="0" spc="-140"/>
              <a:t> </a:t>
            </a:r>
            <a:r>
              <a:rPr dirty="0" spc="-30"/>
              <a:t>Securely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183" y="1115567"/>
            <a:ext cx="8636508" cy="55214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300354"/>
            <a:ext cx="6653530" cy="5020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385622"/>
                </a:solidFill>
                <a:latin typeface="Carlito"/>
                <a:cs typeface="Carlito"/>
              </a:rPr>
              <a:t>(5)</a:t>
            </a:r>
            <a:r>
              <a:rPr dirty="0" sz="4000" spc="-185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dirty="0" sz="4000" spc="-150">
                <a:solidFill>
                  <a:srgbClr val="385622"/>
                </a:solidFill>
                <a:latin typeface="Carlito"/>
                <a:cs typeface="Carlito"/>
              </a:rPr>
              <a:t>Test</a:t>
            </a:r>
            <a:r>
              <a:rPr dirty="0" sz="4000" spc="-75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dirty="0" sz="4000" spc="-20">
                <a:solidFill>
                  <a:srgbClr val="385622"/>
                </a:solidFill>
                <a:latin typeface="Carlito"/>
                <a:cs typeface="Carlito"/>
              </a:rPr>
              <a:t>and</a:t>
            </a:r>
            <a:r>
              <a:rPr dirty="0" sz="4000" spc="-12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dirty="0" sz="4000" spc="-65">
                <a:solidFill>
                  <a:srgbClr val="385622"/>
                </a:solidFill>
                <a:latin typeface="Carlito"/>
                <a:cs typeface="Carlito"/>
              </a:rPr>
              <a:t>Manage</a:t>
            </a:r>
            <a:r>
              <a:rPr dirty="0" sz="4000" spc="-13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dirty="0" sz="4000" spc="-145">
                <a:solidFill>
                  <a:srgbClr val="385622"/>
                </a:solidFill>
                <a:latin typeface="Carlito"/>
                <a:cs typeface="Carlito"/>
              </a:rPr>
              <a:t>Your</a:t>
            </a:r>
            <a:r>
              <a:rPr dirty="0" sz="4000" spc="-8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dirty="0" sz="4000" spc="-10">
                <a:solidFill>
                  <a:srgbClr val="385622"/>
                </a:solidFill>
                <a:latin typeface="Carlito"/>
                <a:cs typeface="Carlito"/>
              </a:rPr>
              <a:t>Backup</a:t>
            </a:r>
            <a:endParaRPr sz="4000">
              <a:latin typeface="Carlito"/>
              <a:cs typeface="Carlito"/>
            </a:endParaRPr>
          </a:p>
          <a:p>
            <a:pPr marL="859155" indent="-227965">
              <a:lnSpc>
                <a:spcPct val="100000"/>
              </a:lnSpc>
              <a:spcBef>
                <a:spcPts val="2850"/>
              </a:spcBef>
              <a:buFont typeface="Arial"/>
              <a:buChar char="•"/>
              <a:tabLst>
                <a:tab pos="859155" algn="l"/>
              </a:tabLst>
            </a:pPr>
            <a:r>
              <a:rPr dirty="0" sz="4000">
                <a:latin typeface="Carlito"/>
                <a:cs typeface="Carlito"/>
              </a:rPr>
              <a:t>Cross</a:t>
            </a:r>
            <a:r>
              <a:rPr dirty="0" sz="4000" spc="-160">
                <a:latin typeface="Carlito"/>
                <a:cs typeface="Carlito"/>
              </a:rPr>
              <a:t> </a:t>
            </a:r>
            <a:r>
              <a:rPr dirty="0" sz="4000">
                <a:latin typeface="Carlito"/>
                <a:cs typeface="Carlito"/>
              </a:rPr>
              <a:t>your</a:t>
            </a:r>
            <a:r>
              <a:rPr dirty="0" sz="4000" spc="-150">
                <a:latin typeface="Carlito"/>
                <a:cs typeface="Carlito"/>
              </a:rPr>
              <a:t> </a:t>
            </a:r>
            <a:r>
              <a:rPr dirty="0" sz="4000">
                <a:latin typeface="Carlito"/>
                <a:cs typeface="Carlito"/>
              </a:rPr>
              <a:t>fingers</a:t>
            </a:r>
            <a:r>
              <a:rPr dirty="0" sz="4000" spc="-160">
                <a:latin typeface="Carlito"/>
                <a:cs typeface="Carlito"/>
              </a:rPr>
              <a:t> </a:t>
            </a:r>
            <a:r>
              <a:rPr dirty="0" sz="4000" spc="-10">
                <a:latin typeface="Carlito"/>
                <a:cs typeface="Carlito"/>
              </a:rPr>
              <a:t>(bad)</a:t>
            </a:r>
            <a:endParaRPr sz="4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754"/>
              </a:spcBef>
              <a:buFont typeface="Arial"/>
              <a:buChar char="•"/>
            </a:pPr>
            <a:endParaRPr sz="4000">
              <a:latin typeface="Carlito"/>
              <a:cs typeface="Carlito"/>
            </a:endParaRPr>
          </a:p>
          <a:p>
            <a:pPr marL="859155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59155" algn="l"/>
              </a:tabLst>
            </a:pPr>
            <a:r>
              <a:rPr dirty="0" sz="4000">
                <a:latin typeface="Carlito"/>
                <a:cs typeface="Carlito"/>
              </a:rPr>
              <a:t>Have</a:t>
            </a:r>
            <a:r>
              <a:rPr dirty="0" sz="4000" spc="-70">
                <a:latin typeface="Carlito"/>
                <a:cs typeface="Carlito"/>
              </a:rPr>
              <a:t> </a:t>
            </a:r>
            <a:r>
              <a:rPr dirty="0" sz="4000">
                <a:latin typeface="Carlito"/>
                <a:cs typeface="Carlito"/>
              </a:rPr>
              <a:t>a</a:t>
            </a:r>
            <a:r>
              <a:rPr dirty="0" sz="4000" spc="-80">
                <a:latin typeface="Carlito"/>
                <a:cs typeface="Carlito"/>
              </a:rPr>
              <a:t> </a:t>
            </a:r>
            <a:r>
              <a:rPr dirty="0" sz="4000" spc="-20">
                <a:latin typeface="Carlito"/>
                <a:cs typeface="Carlito"/>
              </a:rPr>
              <a:t>Plan</a:t>
            </a:r>
            <a:endParaRPr sz="4000">
              <a:latin typeface="Carlito"/>
              <a:cs typeface="Carlito"/>
            </a:endParaRPr>
          </a:p>
          <a:p>
            <a:pPr marL="859155" indent="-22796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859155" algn="l"/>
              </a:tabLst>
            </a:pPr>
            <a:r>
              <a:rPr dirty="0" sz="4000">
                <a:latin typeface="Carlito"/>
                <a:cs typeface="Carlito"/>
              </a:rPr>
              <a:t>Follow</a:t>
            </a:r>
            <a:r>
              <a:rPr dirty="0" sz="4000" spc="-75">
                <a:latin typeface="Carlito"/>
                <a:cs typeface="Carlito"/>
              </a:rPr>
              <a:t> </a:t>
            </a:r>
            <a:r>
              <a:rPr dirty="0" sz="4000">
                <a:latin typeface="Carlito"/>
                <a:cs typeface="Carlito"/>
              </a:rPr>
              <a:t>the</a:t>
            </a:r>
            <a:r>
              <a:rPr dirty="0" sz="4000" spc="-75">
                <a:latin typeface="Carlito"/>
                <a:cs typeface="Carlito"/>
              </a:rPr>
              <a:t> </a:t>
            </a:r>
            <a:r>
              <a:rPr dirty="0" sz="4000" spc="-20">
                <a:latin typeface="Carlito"/>
                <a:cs typeface="Carlito"/>
              </a:rPr>
              <a:t>Plan</a:t>
            </a:r>
            <a:endParaRPr sz="4000">
              <a:latin typeface="Carlito"/>
              <a:cs typeface="Carlito"/>
            </a:endParaRPr>
          </a:p>
          <a:p>
            <a:pPr marL="859155" indent="-22796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859155" algn="l"/>
              </a:tabLst>
            </a:pPr>
            <a:r>
              <a:rPr dirty="0" sz="4000" spc="-75">
                <a:latin typeface="Carlito"/>
                <a:cs typeface="Carlito"/>
              </a:rPr>
              <a:t>Test </a:t>
            </a:r>
            <a:r>
              <a:rPr dirty="0" sz="4000">
                <a:latin typeface="Carlito"/>
                <a:cs typeface="Carlito"/>
              </a:rPr>
              <a:t>the</a:t>
            </a:r>
            <a:r>
              <a:rPr dirty="0" sz="4000" spc="-70">
                <a:latin typeface="Carlito"/>
                <a:cs typeface="Carlito"/>
              </a:rPr>
              <a:t> </a:t>
            </a:r>
            <a:r>
              <a:rPr dirty="0" sz="4000" spc="-20">
                <a:latin typeface="Carlito"/>
                <a:cs typeface="Carlito"/>
              </a:rPr>
              <a:t>Plan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9502" y="199390"/>
            <a:ext cx="18776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The</a:t>
            </a:r>
            <a:r>
              <a:rPr dirty="0" sz="4000" spc="-204"/>
              <a:t> </a:t>
            </a:r>
            <a:r>
              <a:rPr dirty="0" sz="4000" spc="-45"/>
              <a:t>Links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1616455" y="675160"/>
            <a:ext cx="2524760" cy="113728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rlito"/>
                <a:cs typeface="Carlito"/>
              </a:rPr>
              <a:t>Virus</a:t>
            </a:r>
            <a:r>
              <a:rPr dirty="0" sz="2600" spc="-20">
                <a:latin typeface="Carlito"/>
                <a:cs typeface="Carlito"/>
              </a:rPr>
              <a:t> </a:t>
            </a:r>
            <a:r>
              <a:rPr dirty="0" sz="2600" spc="-10">
                <a:latin typeface="Carlito"/>
                <a:cs typeface="Carlito"/>
              </a:rPr>
              <a:t>Alerts</a:t>
            </a:r>
            <a:endParaRPr sz="2600">
              <a:latin typeface="Carlito"/>
              <a:cs typeface="Carlito"/>
            </a:endParaRPr>
          </a:p>
          <a:p>
            <a:pPr marL="335280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latin typeface="Carlito"/>
                <a:cs typeface="Carlito"/>
              </a:rPr>
              <a:t>US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Virus</a:t>
            </a:r>
            <a:r>
              <a:rPr dirty="0" sz="1800" spc="-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Alerts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(CISA)</a:t>
            </a:r>
            <a:endParaRPr sz="1800">
              <a:latin typeface="Carlito"/>
              <a:cs typeface="Carlito"/>
            </a:endParaRPr>
          </a:p>
          <a:p>
            <a:pPr marL="335280">
              <a:lnSpc>
                <a:spcPct val="100000"/>
              </a:lnSpc>
              <a:spcBef>
                <a:spcPts val="525"/>
              </a:spcBef>
            </a:pPr>
            <a:r>
              <a:rPr dirty="0" sz="1800">
                <a:latin typeface="Carlito"/>
                <a:cs typeface="Carlito"/>
              </a:rPr>
              <a:t>NJ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Virus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Alerts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(NJCICC)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59909" y="1104137"/>
            <a:ext cx="568452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400"/>
              </a:lnSpc>
              <a:spcBef>
                <a:spcPts val="100"/>
              </a:spcBef>
            </a:pPr>
            <a:r>
              <a:rPr dirty="0" u="sng" sz="1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https://www.cisa.gov/news-events/cybersecurity-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advisories/</a:t>
            </a:r>
            <a:r>
              <a:rPr dirty="0" u="none" sz="1800" spc="-10">
                <a:solidFill>
                  <a:srgbClr val="0562C1"/>
                </a:solidFill>
                <a:latin typeface="Carlito"/>
                <a:cs typeface="Carlito"/>
              </a:rPr>
              <a:t> </a:t>
            </a:r>
            <a:r>
              <a:rPr dirty="0" u="sng" sz="1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https://www.cyber.nj.gov/threat-</a:t>
            </a:r>
            <a:r>
              <a:rPr dirty="0" u="sng" sz="1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center/alerts-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advisories/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16455" y="1949653"/>
            <a:ext cx="420116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rlito"/>
                <a:cs typeface="Carlito"/>
              </a:rPr>
              <a:t>Phishing</a:t>
            </a:r>
            <a:r>
              <a:rPr dirty="0" sz="2600" spc="-6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&amp;</a:t>
            </a:r>
            <a:r>
              <a:rPr dirty="0" sz="2600" spc="-2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Social</a:t>
            </a:r>
            <a:r>
              <a:rPr dirty="0" sz="2600" spc="-15">
                <a:latin typeface="Carlito"/>
                <a:cs typeface="Carlito"/>
              </a:rPr>
              <a:t> </a:t>
            </a:r>
            <a:r>
              <a:rPr dirty="0" sz="2600" spc="-10">
                <a:latin typeface="Carlito"/>
                <a:cs typeface="Carlito"/>
              </a:rPr>
              <a:t>Engineering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88895" y="2184908"/>
            <a:ext cx="3833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https://haveibeenpwned.com/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240665" marR="117475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390525" algn="l"/>
              </a:tabLst>
            </a:pPr>
            <a:r>
              <a:rPr dirty="0" u="none">
                <a:solidFill>
                  <a:srgbClr val="000000"/>
                </a:solidFill>
              </a:rPr>
              <a:t>Check</a:t>
            </a:r>
            <a:r>
              <a:rPr dirty="0" u="none" spc="-60">
                <a:solidFill>
                  <a:srgbClr val="000000"/>
                </a:solidFill>
              </a:rPr>
              <a:t> </a:t>
            </a:r>
            <a:r>
              <a:rPr dirty="0" u="none" spc="-40">
                <a:solidFill>
                  <a:srgbClr val="000000"/>
                </a:solidFill>
              </a:rPr>
              <a:t>Your</a:t>
            </a:r>
            <a:r>
              <a:rPr dirty="0" u="none" spc="-55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Email</a:t>
            </a:r>
            <a:r>
              <a:rPr dirty="0" u="none" spc="-35">
                <a:solidFill>
                  <a:srgbClr val="000000"/>
                </a:solidFill>
              </a:rPr>
              <a:t> </a:t>
            </a:r>
            <a:r>
              <a:rPr dirty="0" u="none" spc="-10">
                <a:solidFill>
                  <a:srgbClr val="000000"/>
                </a:solidFill>
              </a:rPr>
              <a:t>Account </a:t>
            </a:r>
            <a:r>
              <a:rPr dirty="0" u="none" spc="-10">
                <a:solidFill>
                  <a:srgbClr val="000000"/>
                </a:solidFill>
              </a:rPr>
              <a:t>	</a:t>
            </a:r>
            <a:r>
              <a:rPr dirty="0" spc="-10">
                <a:hlinkClick r:id="rId4"/>
              </a:rPr>
              <a:t>https://haveibeenpwned.com/</a:t>
            </a:r>
            <a:r>
              <a:rPr dirty="0" u="none" spc="-10"/>
              <a:t> </a:t>
            </a:r>
            <a:r>
              <a:rPr dirty="0" u="none" spc="-10"/>
              <a:t>	</a:t>
            </a:r>
            <a:r>
              <a:rPr dirty="0" spc="-10">
                <a:hlinkClick r:id="rId5"/>
              </a:rPr>
              <a:t>https://haveibeenbreached.com/</a:t>
            </a:r>
          </a:p>
          <a:p>
            <a:pPr marL="241300" indent="-228600">
              <a:lnSpc>
                <a:spcPts val="2910"/>
              </a:lnSpc>
              <a:spcBef>
                <a:spcPts val="17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u="none">
                <a:solidFill>
                  <a:srgbClr val="000000"/>
                </a:solidFill>
              </a:rPr>
              <a:t>Choose</a:t>
            </a:r>
            <a:r>
              <a:rPr dirty="0" u="none" spc="-60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Safe</a:t>
            </a:r>
            <a:r>
              <a:rPr dirty="0" u="none" spc="-60">
                <a:solidFill>
                  <a:srgbClr val="000000"/>
                </a:solidFill>
              </a:rPr>
              <a:t> </a:t>
            </a:r>
            <a:r>
              <a:rPr dirty="0" u="none" spc="-10">
                <a:solidFill>
                  <a:srgbClr val="000000"/>
                </a:solidFill>
              </a:rPr>
              <a:t>Passwords</a:t>
            </a:r>
          </a:p>
          <a:p>
            <a:pPr marL="390525">
              <a:lnSpc>
                <a:spcPts val="2670"/>
              </a:lnSpc>
            </a:pPr>
            <a:r>
              <a:rPr dirty="0" sz="2400" spc="-25">
                <a:hlinkClick r:id="rId6"/>
              </a:rPr>
              <a:t>https://www.passwordmonster.com/</a:t>
            </a:r>
            <a:endParaRPr sz="2400"/>
          </a:p>
          <a:p>
            <a:pPr marL="240665" marR="755015" indent="-228600">
              <a:lnSpc>
                <a:spcPct val="80000"/>
              </a:lnSpc>
              <a:spcBef>
                <a:spcPts val="2440"/>
              </a:spcBef>
              <a:buFont typeface="Arial"/>
              <a:buChar char="•"/>
              <a:tabLst>
                <a:tab pos="390525" algn="l"/>
              </a:tabLst>
            </a:pPr>
            <a:r>
              <a:rPr dirty="0" u="none">
                <a:solidFill>
                  <a:srgbClr val="000000"/>
                </a:solidFill>
              </a:rPr>
              <a:t>Store</a:t>
            </a:r>
            <a:r>
              <a:rPr dirty="0" u="none" spc="-110">
                <a:solidFill>
                  <a:srgbClr val="000000"/>
                </a:solidFill>
              </a:rPr>
              <a:t> </a:t>
            </a:r>
            <a:r>
              <a:rPr dirty="0" u="none" spc="-10">
                <a:solidFill>
                  <a:srgbClr val="000000"/>
                </a:solidFill>
              </a:rPr>
              <a:t>Passwords</a:t>
            </a:r>
            <a:r>
              <a:rPr dirty="0" u="none" spc="-125">
                <a:solidFill>
                  <a:srgbClr val="000000"/>
                </a:solidFill>
              </a:rPr>
              <a:t> </a:t>
            </a:r>
            <a:r>
              <a:rPr dirty="0" u="none" spc="-10">
                <a:solidFill>
                  <a:srgbClr val="000000"/>
                </a:solidFill>
              </a:rPr>
              <a:t>Securely </a:t>
            </a:r>
            <a:r>
              <a:rPr dirty="0" u="none" spc="-10">
                <a:solidFill>
                  <a:srgbClr val="000000"/>
                </a:solidFill>
              </a:rPr>
              <a:t>	</a:t>
            </a:r>
            <a:r>
              <a:rPr dirty="0" spc="-20">
                <a:hlinkClick r:id="rId7"/>
              </a:rPr>
              <a:t>https://www.my1login.com/</a:t>
            </a:r>
            <a:r>
              <a:rPr dirty="0" u="none" spc="-20"/>
              <a:t> </a:t>
            </a:r>
            <a:r>
              <a:rPr dirty="0" u="none" spc="-20"/>
              <a:t>	</a:t>
            </a:r>
            <a:r>
              <a:rPr dirty="0" spc="-10">
                <a:hlinkClick r:id="rId8"/>
              </a:rPr>
              <a:t>https://www.lastpass.com/</a:t>
            </a:r>
            <a:r>
              <a:rPr dirty="0" u="none" spc="-10"/>
              <a:t> </a:t>
            </a:r>
            <a:r>
              <a:rPr dirty="0" u="none" spc="-10"/>
              <a:t>	</a:t>
            </a:r>
            <a:r>
              <a:rPr dirty="0" spc="-10">
                <a:hlinkClick r:id="rId9"/>
              </a:rPr>
              <a:t>https://bitwarden.com/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7935" y="952500"/>
            <a:ext cx="3845052" cy="467868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047" y="2296667"/>
            <a:ext cx="5605271" cy="333451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027" y="1072214"/>
            <a:ext cx="3541285" cy="683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" y="1193291"/>
            <a:ext cx="4488180" cy="44546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98338" y="1562811"/>
            <a:ext cx="603313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rlito"/>
                <a:cs typeface="Carlito"/>
              </a:rPr>
              <a:t>Greeting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From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Garden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State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885"/>
              </a:spcBef>
            </a:pPr>
            <a:r>
              <a:rPr dirty="0" sz="2400">
                <a:latin typeface="Carlito"/>
                <a:cs typeface="Carlito"/>
              </a:rPr>
              <a:t>Humans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Behind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Badge: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rlito"/>
                <a:cs typeface="Carlito"/>
              </a:rPr>
              <a:t>The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NJSPBA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and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New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Jersey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Donuts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https://www.greetingsfromthegardenstate.com/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619" y="1852421"/>
            <a:ext cx="93567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000000"/>
                </a:solidFill>
                <a:latin typeface="Caladea"/>
                <a:cs typeface="Caladea"/>
              </a:rPr>
              <a:t>Cyber</a:t>
            </a:r>
            <a:r>
              <a:rPr dirty="0" sz="4800" spc="-8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dirty="0" sz="4800">
                <a:solidFill>
                  <a:srgbClr val="000000"/>
                </a:solidFill>
                <a:latin typeface="Caladea"/>
                <a:cs typeface="Caladea"/>
              </a:rPr>
              <a:t>Security</a:t>
            </a:r>
            <a:r>
              <a:rPr dirty="0" sz="4800" spc="-45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dirty="0" sz="4800">
                <a:solidFill>
                  <a:srgbClr val="000000"/>
                </a:solidFill>
                <a:latin typeface="Caladea"/>
                <a:cs typeface="Caladea"/>
              </a:rPr>
              <a:t>Tips</a:t>
            </a:r>
            <a:r>
              <a:rPr dirty="0" sz="4800" spc="-75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dirty="0" sz="4800">
                <a:solidFill>
                  <a:srgbClr val="000000"/>
                </a:solidFill>
                <a:latin typeface="Caladea"/>
                <a:cs typeface="Caladea"/>
              </a:rPr>
              <a:t>for</a:t>
            </a:r>
            <a:r>
              <a:rPr dirty="0" sz="4800" spc="-75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dirty="0" sz="4800">
                <a:solidFill>
                  <a:srgbClr val="000000"/>
                </a:solidFill>
                <a:latin typeface="Caladea"/>
                <a:cs typeface="Caladea"/>
              </a:rPr>
              <a:t>a</a:t>
            </a:r>
            <a:r>
              <a:rPr dirty="0" sz="4800" spc="-7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dirty="0" sz="4800">
                <a:solidFill>
                  <a:srgbClr val="000000"/>
                </a:solidFill>
                <a:latin typeface="Caladea"/>
                <a:cs typeface="Caladea"/>
              </a:rPr>
              <a:t>Safer</a:t>
            </a:r>
            <a:r>
              <a:rPr dirty="0" sz="4800" spc="-55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dirty="0" sz="4800" spc="-20">
                <a:solidFill>
                  <a:srgbClr val="000000"/>
                </a:solidFill>
                <a:latin typeface="Caladea"/>
                <a:cs typeface="Caladea"/>
              </a:rPr>
              <a:t>2024</a:t>
            </a:r>
            <a:endParaRPr sz="4800">
              <a:latin typeface="Caladea"/>
              <a:cs typeface="Calade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39722" y="2591562"/>
            <a:ext cx="191706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365F91"/>
                </a:solidFill>
                <a:latin typeface="Liberation Sans Narrow"/>
                <a:cs typeface="Liberation Sans Narrow"/>
              </a:rPr>
              <a:t>Steve</a:t>
            </a:r>
            <a:r>
              <a:rPr dirty="0" sz="3200" spc="-100" b="1">
                <a:solidFill>
                  <a:srgbClr val="365F91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-10" b="1">
                <a:solidFill>
                  <a:srgbClr val="365F91"/>
                </a:solidFill>
                <a:latin typeface="Liberation Sans Narrow"/>
                <a:cs typeface="Liberation Sans Narrow"/>
              </a:rPr>
              <a:t>Flood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65926" y="2693670"/>
            <a:ext cx="4296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65F91"/>
                </a:solidFill>
                <a:latin typeface="Liberation Sans Narrow"/>
                <a:cs typeface="Liberation Sans Narrow"/>
              </a:rPr>
              <a:t>February</a:t>
            </a:r>
            <a:r>
              <a:rPr dirty="0" sz="2400" spc="-80" b="1">
                <a:solidFill>
                  <a:srgbClr val="365F91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b="1">
                <a:solidFill>
                  <a:srgbClr val="365F91"/>
                </a:solidFill>
                <a:latin typeface="Liberation Sans Narrow"/>
                <a:cs typeface="Liberation Sans Narrow"/>
              </a:rPr>
              <a:t>20</a:t>
            </a:r>
            <a:r>
              <a:rPr dirty="0" sz="2400" spc="-80" b="1">
                <a:solidFill>
                  <a:srgbClr val="365F91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b="1">
                <a:solidFill>
                  <a:srgbClr val="365F91"/>
                </a:solidFill>
                <a:latin typeface="Liberation Sans Narrow"/>
                <a:cs typeface="Liberation Sans Narrow"/>
              </a:rPr>
              <a:t>Plainfield</a:t>
            </a:r>
            <a:r>
              <a:rPr dirty="0" sz="2400" spc="-90" b="1">
                <a:solidFill>
                  <a:srgbClr val="365F91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b="1">
                <a:solidFill>
                  <a:srgbClr val="365F91"/>
                </a:solidFill>
                <a:latin typeface="Liberation Sans Narrow"/>
                <a:cs typeface="Liberation Sans Narrow"/>
              </a:rPr>
              <a:t>Chamber</a:t>
            </a:r>
            <a:r>
              <a:rPr dirty="0" sz="2400" spc="-65" b="1">
                <a:solidFill>
                  <a:srgbClr val="365F91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-25" b="1">
                <a:solidFill>
                  <a:srgbClr val="365F91"/>
                </a:solidFill>
                <a:latin typeface="Liberation Sans Narrow"/>
                <a:cs typeface="Liberation Sans Narrow"/>
              </a:rPr>
              <a:t>Mtg</a:t>
            </a:r>
            <a:endParaRPr sz="24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4255" y="1002791"/>
            <a:ext cx="2438400" cy="55016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871340" y="5897676"/>
            <a:ext cx="36823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rlito"/>
                <a:cs typeface="Carlito"/>
              </a:rPr>
              <a:t>©2024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 spc="-10">
                <a:latin typeface="AoyagiKouzanFontT"/>
                <a:cs typeface="AoyagiKouzanFontT"/>
              </a:rPr>
              <a:t>–</a:t>
            </a:r>
            <a:r>
              <a:rPr dirty="0" sz="1600" spc="-434">
                <a:latin typeface="AoyagiKouzanFontT"/>
                <a:cs typeface="AoyagiKouzanFontT"/>
              </a:rPr>
              <a:t> </a:t>
            </a:r>
            <a:r>
              <a:rPr dirty="0" sz="1600">
                <a:latin typeface="Carlito"/>
                <a:cs typeface="Carlito"/>
              </a:rPr>
              <a:t>Scomage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Information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Services, </a:t>
            </a:r>
            <a:r>
              <a:rPr dirty="0" sz="1600" spc="-20">
                <a:latin typeface="Carlito"/>
                <a:cs typeface="Carlito"/>
              </a:rPr>
              <a:t>Inc.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076705" y="3266694"/>
            <a:ext cx="9872980" cy="0"/>
          </a:xfrm>
          <a:custGeom>
            <a:avLst/>
            <a:gdLst/>
            <a:ahLst/>
            <a:cxnLst/>
            <a:rect l="l" t="t" r="r" b="b"/>
            <a:pathLst>
              <a:path w="9872980" h="0">
                <a:moveTo>
                  <a:pt x="0" y="0"/>
                </a:moveTo>
                <a:lnTo>
                  <a:pt x="9872853" y="0"/>
                </a:lnTo>
              </a:path>
            </a:pathLst>
          </a:custGeom>
          <a:ln w="38100">
            <a:solidFill>
              <a:srgbClr val="2D75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76705" y="1751838"/>
            <a:ext cx="9872980" cy="0"/>
          </a:xfrm>
          <a:custGeom>
            <a:avLst/>
            <a:gdLst/>
            <a:ahLst/>
            <a:cxnLst/>
            <a:rect l="l" t="t" r="r" b="b"/>
            <a:pathLst>
              <a:path w="9872980" h="0">
                <a:moveTo>
                  <a:pt x="0" y="0"/>
                </a:moveTo>
                <a:lnTo>
                  <a:pt x="9872853" y="0"/>
                </a:lnTo>
              </a:path>
            </a:pathLst>
          </a:custGeom>
          <a:ln w="38100">
            <a:solidFill>
              <a:srgbClr val="2D75B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614" y="2259610"/>
            <a:ext cx="5756083" cy="5972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614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(1)</a:t>
            </a:r>
            <a:r>
              <a:rPr dirty="0" spc="-190"/>
              <a:t> </a:t>
            </a:r>
            <a:r>
              <a:rPr dirty="0"/>
              <a:t>Be</a:t>
            </a:r>
            <a:r>
              <a:rPr dirty="0" spc="-180"/>
              <a:t> </a:t>
            </a:r>
            <a:r>
              <a:rPr dirty="0" spc="-65"/>
              <a:t>Informed!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16829" y="609676"/>
            <a:ext cx="229298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385622"/>
                </a:solidFill>
                <a:latin typeface="Carlito"/>
                <a:cs typeface="Carlito"/>
              </a:rPr>
              <a:t>Be</a:t>
            </a:r>
            <a:r>
              <a:rPr dirty="0" sz="4400" spc="-175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dirty="0" sz="4400" spc="-85">
                <a:solidFill>
                  <a:srgbClr val="385622"/>
                </a:solidFill>
                <a:latin typeface="Carlito"/>
                <a:cs typeface="Carlito"/>
              </a:rPr>
              <a:t>Aware!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6939" y="1787398"/>
            <a:ext cx="8957945" cy="3735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rlito"/>
                <a:cs typeface="Carlito"/>
              </a:rPr>
              <a:t>US</a:t>
            </a:r>
            <a:r>
              <a:rPr dirty="0" sz="2600" spc="-3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Virus</a:t>
            </a:r>
            <a:r>
              <a:rPr dirty="0" sz="2600" spc="-1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Alerts</a:t>
            </a:r>
            <a:r>
              <a:rPr dirty="0" sz="2600" spc="-35">
                <a:latin typeface="Carlito"/>
                <a:cs typeface="Carlito"/>
              </a:rPr>
              <a:t> </a:t>
            </a:r>
            <a:r>
              <a:rPr dirty="0" sz="2600" spc="-10">
                <a:latin typeface="Carlito"/>
                <a:cs typeface="Carlito"/>
              </a:rPr>
              <a:t>(CISA)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10"/>
              </a:spcBef>
              <a:buFont typeface="Arial"/>
              <a:buChar char="•"/>
            </a:pPr>
            <a:endParaRPr sz="26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dirty="0" u="sng" sz="24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https://www.cisa.gov/news-events/cybersecurity-</a:t>
            </a: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advisories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690"/>
              </a:spcBef>
            </a:pP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rlito"/>
                <a:cs typeface="Carlito"/>
              </a:rPr>
              <a:t>NJ</a:t>
            </a:r>
            <a:r>
              <a:rPr dirty="0" sz="2600" spc="-3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Virus</a:t>
            </a:r>
            <a:r>
              <a:rPr dirty="0" sz="2600" spc="-3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Alerts</a:t>
            </a:r>
            <a:r>
              <a:rPr dirty="0" sz="2600" spc="-30">
                <a:latin typeface="Carlito"/>
                <a:cs typeface="Carlito"/>
              </a:rPr>
              <a:t> </a:t>
            </a:r>
            <a:r>
              <a:rPr dirty="0" sz="2600" spc="-10">
                <a:latin typeface="Carlito"/>
                <a:cs typeface="Carlito"/>
              </a:rPr>
              <a:t>(NJCICC)</a:t>
            </a:r>
            <a:endParaRPr sz="2600">
              <a:latin typeface="Carlito"/>
              <a:cs typeface="Carlito"/>
            </a:endParaRPr>
          </a:p>
          <a:p>
            <a:pPr marL="2779395">
              <a:lnSpc>
                <a:spcPct val="100000"/>
              </a:lnSpc>
              <a:spcBef>
                <a:spcPts val="1445"/>
              </a:spcBef>
            </a:pPr>
            <a:r>
              <a:rPr dirty="0" sz="1900">
                <a:latin typeface="Carlito"/>
                <a:cs typeface="Carlito"/>
              </a:rPr>
              <a:t>New</a:t>
            </a:r>
            <a:r>
              <a:rPr dirty="0" sz="1900" spc="-55">
                <a:latin typeface="Carlito"/>
                <a:cs typeface="Carlito"/>
              </a:rPr>
              <a:t> </a:t>
            </a:r>
            <a:r>
              <a:rPr dirty="0" sz="1900">
                <a:latin typeface="Carlito"/>
                <a:cs typeface="Carlito"/>
              </a:rPr>
              <a:t>Jersey</a:t>
            </a:r>
            <a:r>
              <a:rPr dirty="0" sz="1900" spc="-55">
                <a:latin typeface="Carlito"/>
                <a:cs typeface="Carlito"/>
              </a:rPr>
              <a:t> </a:t>
            </a:r>
            <a:r>
              <a:rPr dirty="0" sz="1900" spc="-10">
                <a:latin typeface="Carlito"/>
                <a:cs typeface="Carlito"/>
              </a:rPr>
              <a:t>Cybersecurity</a:t>
            </a:r>
            <a:r>
              <a:rPr dirty="0" sz="1900" spc="-35">
                <a:latin typeface="Carlito"/>
                <a:cs typeface="Carlito"/>
              </a:rPr>
              <a:t> </a:t>
            </a:r>
            <a:r>
              <a:rPr dirty="0" sz="1900">
                <a:latin typeface="Carlito"/>
                <a:cs typeface="Carlito"/>
              </a:rPr>
              <a:t>and</a:t>
            </a:r>
            <a:r>
              <a:rPr dirty="0" sz="1900" spc="-50">
                <a:latin typeface="Carlito"/>
                <a:cs typeface="Carlito"/>
              </a:rPr>
              <a:t> </a:t>
            </a:r>
            <a:r>
              <a:rPr dirty="0" sz="1900" spc="-10">
                <a:latin typeface="Carlito"/>
                <a:cs typeface="Carlito"/>
              </a:rPr>
              <a:t>Communications</a:t>
            </a:r>
            <a:r>
              <a:rPr dirty="0" sz="1900" spc="-35">
                <a:latin typeface="Carlito"/>
                <a:cs typeface="Carlito"/>
              </a:rPr>
              <a:t> </a:t>
            </a:r>
            <a:r>
              <a:rPr dirty="0" sz="1900" spc="-10">
                <a:latin typeface="Carlito"/>
                <a:cs typeface="Carlito"/>
              </a:rPr>
              <a:t>Integration</a:t>
            </a:r>
            <a:r>
              <a:rPr dirty="0" sz="1900" spc="-40">
                <a:latin typeface="Carlito"/>
                <a:cs typeface="Carlito"/>
              </a:rPr>
              <a:t> </a:t>
            </a:r>
            <a:r>
              <a:rPr dirty="0" sz="1900" spc="-20">
                <a:latin typeface="Carlito"/>
                <a:cs typeface="Carlito"/>
              </a:rPr>
              <a:t>Cell</a:t>
            </a:r>
            <a:endParaRPr sz="19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2180"/>
              </a:spcBef>
            </a:pPr>
            <a:r>
              <a:rPr dirty="0" u="sng" sz="24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https://www.cyber.nj.gov/threat-</a:t>
            </a:r>
            <a:r>
              <a:rPr dirty="0" u="sng" sz="24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center/alerts-</a:t>
            </a: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advisories/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4608" y="4387596"/>
            <a:ext cx="2618231" cy="780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3170" y="847342"/>
            <a:ext cx="6257395" cy="591225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58817" y="325577"/>
            <a:ext cx="194310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solidFill>
                  <a:srgbClr val="385622"/>
                </a:solidFill>
                <a:latin typeface="Carlito"/>
                <a:cs typeface="Carlito"/>
              </a:rPr>
              <a:t>Be</a:t>
            </a:r>
            <a:r>
              <a:rPr dirty="0" sz="2900" spc="-13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dirty="0" sz="2900" spc="-40">
                <a:solidFill>
                  <a:srgbClr val="385622"/>
                </a:solidFill>
                <a:latin typeface="Carlito"/>
                <a:cs typeface="Carlito"/>
              </a:rPr>
              <a:t>Informed!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17245" y="325577"/>
            <a:ext cx="1518920" cy="468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Be</a:t>
            </a:r>
            <a:r>
              <a:rPr dirty="0" sz="2900" spc="-130"/>
              <a:t> </a:t>
            </a:r>
            <a:r>
              <a:rPr dirty="0" sz="2900" spc="-50"/>
              <a:t>Aware!</a:t>
            </a: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58817" y="325577"/>
            <a:ext cx="194310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solidFill>
                  <a:srgbClr val="385622"/>
                </a:solidFill>
                <a:latin typeface="Carlito"/>
                <a:cs typeface="Carlito"/>
              </a:rPr>
              <a:t>Be</a:t>
            </a:r>
            <a:r>
              <a:rPr dirty="0" sz="2900" spc="-13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dirty="0" sz="2900" spc="-40">
                <a:solidFill>
                  <a:srgbClr val="385622"/>
                </a:solidFill>
                <a:latin typeface="Carlito"/>
                <a:cs typeface="Carlito"/>
              </a:rPr>
              <a:t>Informed!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7245" y="325577"/>
            <a:ext cx="1518920" cy="468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Be</a:t>
            </a:r>
            <a:r>
              <a:rPr dirty="0" sz="2900" spc="-130"/>
              <a:t> </a:t>
            </a:r>
            <a:r>
              <a:rPr dirty="0" sz="2900" spc="-50"/>
              <a:t>Aware!</a:t>
            </a:r>
            <a:endParaRPr sz="29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6688" y="847344"/>
            <a:ext cx="7278623" cy="5870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362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5"/>
              <a:t>Ransomware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427" y="1496567"/>
            <a:ext cx="8894064" cy="4995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362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5"/>
              <a:t>Ransomware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397328"/>
            <a:ext cx="9164320" cy="2936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rlito"/>
                <a:cs typeface="Carlito"/>
              </a:rPr>
              <a:t>Ransomware</a:t>
            </a:r>
            <a:r>
              <a:rPr dirty="0" sz="2800" spc="-35" b="1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-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type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malicious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software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that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threatens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to </a:t>
            </a:r>
            <a:r>
              <a:rPr dirty="0" sz="2800">
                <a:latin typeface="Carlito"/>
                <a:cs typeface="Carlito"/>
              </a:rPr>
              <a:t>publish</a:t>
            </a:r>
            <a:r>
              <a:rPr dirty="0" sz="2800" spc="-2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victim's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data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or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perpetually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block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access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to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it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unless </a:t>
            </a:r>
            <a:r>
              <a:rPr dirty="0" sz="2800">
                <a:latin typeface="Carlito"/>
                <a:cs typeface="Carlito"/>
              </a:rPr>
              <a:t>a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ransom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is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paid.</a:t>
            </a:r>
            <a:endParaRPr sz="2800">
              <a:latin typeface="Carlito"/>
              <a:cs typeface="Carlito"/>
            </a:endParaRPr>
          </a:p>
          <a:p>
            <a:pPr marL="12700" marR="96520">
              <a:lnSpc>
                <a:spcPct val="100400"/>
              </a:lnSpc>
              <a:spcBef>
                <a:spcPts val="3200"/>
              </a:spcBef>
            </a:pPr>
            <a:r>
              <a:rPr dirty="0" sz="2800" b="1">
                <a:latin typeface="Carlito"/>
                <a:cs typeface="Carlito"/>
              </a:rPr>
              <a:t>According</a:t>
            </a:r>
            <a:r>
              <a:rPr dirty="0" sz="2800" spc="-65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to</a:t>
            </a:r>
            <a:r>
              <a:rPr dirty="0" sz="2800" spc="-75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Microsoft</a:t>
            </a:r>
            <a:r>
              <a:rPr dirty="0" sz="2800" spc="-45" b="1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-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80-</a:t>
            </a:r>
            <a:r>
              <a:rPr dirty="0" sz="2800">
                <a:latin typeface="Carlito"/>
                <a:cs typeface="Carlito"/>
              </a:rPr>
              <a:t>90%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ransomware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attacks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over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-9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past</a:t>
            </a:r>
            <a:r>
              <a:rPr dirty="0" sz="2800" spc="-8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year</a:t>
            </a:r>
            <a:r>
              <a:rPr dirty="0" sz="2800" spc="-10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originated</a:t>
            </a:r>
            <a:r>
              <a:rPr dirty="0" sz="2800" spc="-9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from</a:t>
            </a:r>
            <a:r>
              <a:rPr dirty="0" sz="2800" spc="-9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unmanaged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devices </a:t>
            </a:r>
            <a:r>
              <a:rPr dirty="0" u="sng" sz="24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https://www.theregister.com/2023/10/05/microsoft_byod_ransomware/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2507" y="457200"/>
            <a:ext cx="2650236" cy="1325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2024-02-20T14:31:51Z</dcterms:created>
  <dcterms:modified xsi:type="dcterms:W3CDTF">2024-02-20T14:31:51Z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2024-02-20T00:00:00Z</vt:filetime>
  </property>
  <property fmtid="{D5CDD505-2E9C-101B-9397-08002B2CF9AE}" pid="5" name="Producer">
    <vt:lpwstr>3-Heights(TM) PDF Security Shell 4.8.25.2 (http://www.pdf-tools.com)</vt:lpwstr>
  </property>
</Properties>
</file>